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6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8" r:id="rId11"/>
    <p:sldId id="265" r:id="rId12"/>
    <p:sldId id="269" r:id="rId13"/>
    <p:sldId id="270" r:id="rId14"/>
    <p:sldId id="274" r:id="rId15"/>
    <p:sldId id="273" r:id="rId16"/>
    <p:sldId id="272" r:id="rId17"/>
    <p:sldId id="271" r:id="rId18"/>
    <p:sldId id="275" r:id="rId19"/>
    <p:sldId id="277" r:id="rId20"/>
    <p:sldId id="278" r:id="rId21"/>
    <p:sldId id="267" r:id="rId22"/>
    <p:sldId id="279" r:id="rId23"/>
    <p:sldId id="280" r:id="rId2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6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A5BDF-C149-1946-8797-CC164D8630B7}" type="datetime1">
              <a:rPr lang="fr-FR" smtClean="0"/>
              <a:t>21/11/15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B603E-2980-0D40-9B60-8B528573D9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1174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9A8EF-FEC2-684F-ACD1-D22FB75C0B0D}" type="datetime1">
              <a:rPr lang="fr-FR" smtClean="0"/>
              <a:t>21/11/15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656E3-B104-7245-AFEB-22FBA2001DE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896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656E3-B104-7245-AFEB-22FBA2001DE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543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066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63813" y="1383507"/>
            <a:ext cx="6724406" cy="4365986"/>
          </a:xfrm>
        </p:spPr>
        <p:txBody>
          <a:bodyPr anchor="ctr"/>
          <a:lstStyle>
            <a:lvl1pPr algn="l">
              <a:defRPr sz="6000" b="0">
                <a:solidFill>
                  <a:srgbClr val="000066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71513" y="6243638"/>
            <a:ext cx="1066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27/11/15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0" y="6243638"/>
            <a:ext cx="374650" cy="376237"/>
          </a:xfrm>
        </p:spPr>
        <p:txBody>
          <a:bodyPr/>
          <a:lstStyle>
            <a:lvl1pPr>
              <a:defRPr/>
            </a:lvl1pPr>
          </a:lstStyle>
          <a:p>
            <a:fld id="{6AF25C73-9A82-594C-91F2-1084B75A83DD}" type="slidenum">
              <a:rPr lang="fr-FR" smtClean="0"/>
              <a:t>‹#›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1928813" y="6243638"/>
            <a:ext cx="70231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Collocque CMK 27/11/2015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28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4000" indent="-234000">
              <a:buFont typeface="Wingdings" charset="2"/>
              <a:buChar char="§"/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27/11/15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Collocque CMK 27/11/2015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25C73-9A82-594C-91F2-1084B75A83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18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78000" indent="-378000">
              <a:buClr>
                <a:srgbClr val="009FE3"/>
              </a:buClr>
              <a:buFont typeface="+mj-lt"/>
              <a:buAutoNum type="arabicPeriod"/>
              <a:defRPr>
                <a:solidFill>
                  <a:srgbClr val="000066"/>
                </a:solidFill>
              </a:defRPr>
            </a:lvl1pPr>
            <a:lvl2pPr>
              <a:buClr>
                <a:srgbClr val="009FE3"/>
              </a:buClr>
              <a:defRPr>
                <a:solidFill>
                  <a:srgbClr val="000066"/>
                </a:solidFill>
              </a:defRPr>
            </a:lvl2pPr>
            <a:lvl3pPr>
              <a:defRPr>
                <a:solidFill>
                  <a:srgbClr val="000066"/>
                </a:solidFill>
              </a:defRPr>
            </a:lvl3pPr>
            <a:lvl4pPr>
              <a:defRPr>
                <a:solidFill>
                  <a:srgbClr val="000066"/>
                </a:solidFill>
              </a:defRPr>
            </a:lvl4pPr>
            <a:lvl5pP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27/11/15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Collocque CMK 27/11/2015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25C73-9A82-594C-91F2-1084B75A83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13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27/11/15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Collocque CMK 27/11/2015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5C73-9A82-594C-91F2-1084B75A83D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1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27/11/15</a:t>
            </a: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Collocque CMK 27/11/2015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9C6C-3663-2940-AAAD-A33336B6574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72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34988" y="220663"/>
            <a:ext cx="6948487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34988" y="1600200"/>
            <a:ext cx="69484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988" y="6426200"/>
            <a:ext cx="1066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Helvetica" charset="0"/>
              </a:defRPr>
            </a:lvl1pPr>
          </a:lstStyle>
          <a:p>
            <a:r>
              <a:rPr lang="fr-FR" smtClean="0"/>
              <a:t>27/11/15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28813" y="6426200"/>
            <a:ext cx="7023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Helvetica" charset="0"/>
              </a:defRPr>
            </a:lvl1pPr>
          </a:lstStyle>
          <a:p>
            <a:r>
              <a:rPr lang="it-IT" smtClean="0"/>
              <a:t>Collocque CMK 27/11/2015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415088"/>
            <a:ext cx="374650" cy="376237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Helvetica" charset="0"/>
              </a:defRPr>
            </a:lvl1pPr>
          </a:lstStyle>
          <a:p>
            <a:fld id="{6AF25C73-9A82-594C-91F2-1084B75A83DD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0066"/>
          </a:solidFill>
          <a:latin typeface="Helvetica"/>
          <a:ea typeface="ＭＳ Ｐゴシック" pitchFamily="-106" charset="-128"/>
          <a:cs typeface="Helvetic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Helvetica" pitchFamily="-108" charset="0"/>
          <a:ea typeface="ＭＳ Ｐゴシック" pitchFamily="-106" charset="-128"/>
          <a:cs typeface="ＭＳ Ｐゴシック" pitchFamily="-106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Helvetica" pitchFamily="-108" charset="0"/>
          <a:ea typeface="ＭＳ Ｐゴシック" pitchFamily="-106" charset="-128"/>
          <a:cs typeface="ＭＳ Ｐゴシック" pitchFamily="-106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Helvetica" pitchFamily="-108" charset="0"/>
          <a:ea typeface="ＭＳ Ｐゴシック" pitchFamily="-106" charset="-128"/>
          <a:cs typeface="ＭＳ Ｐゴシック" pitchFamily="-106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0066"/>
          </a:solidFill>
          <a:latin typeface="Helvetica" pitchFamily="-108" charset="0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D2EAB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D2EAB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D2EAB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D2EAB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233363" indent="-233363" algn="l" defTabSz="457200" rtl="0" eaLnBrk="1" fontAlgn="base" hangingPunct="1">
        <a:spcBef>
          <a:spcPts val="800"/>
        </a:spcBef>
        <a:spcAft>
          <a:spcPct val="0"/>
        </a:spcAft>
        <a:buClr>
          <a:srgbClr val="009FE3"/>
        </a:buClr>
        <a:buFont typeface="Wingdings" pitchFamily="2" charset="2"/>
        <a:buChar char="§"/>
        <a:defRPr sz="2400" kern="1200">
          <a:solidFill>
            <a:srgbClr val="000066"/>
          </a:solidFill>
          <a:latin typeface="Helvetica"/>
          <a:ea typeface="ＭＳ Ｐゴシック" pitchFamily="-106" charset="-128"/>
          <a:cs typeface="Helvetic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09FE3"/>
        </a:buClr>
        <a:buFont typeface="Wingdings" pitchFamily="2" charset="2"/>
        <a:buChar char="Ø"/>
        <a:defRPr sz="2000" kern="1200">
          <a:solidFill>
            <a:srgbClr val="000066"/>
          </a:solidFill>
          <a:latin typeface="Helvetica"/>
          <a:ea typeface="ＭＳ Ｐゴシック" pitchFamily="-106" charset="-128"/>
          <a:cs typeface="Helvetic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000066"/>
          </a:solidFill>
          <a:latin typeface="Helvetica"/>
          <a:ea typeface="ＭＳ Ｐゴシック" pitchFamily="-106" charset="-128"/>
          <a:cs typeface="Helvetic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0066"/>
          </a:solidFill>
          <a:latin typeface="Helvetica"/>
          <a:ea typeface="ＭＳ Ｐゴシック" pitchFamily="-106" charset="-128"/>
          <a:cs typeface="Helvetic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00066"/>
          </a:solidFill>
          <a:latin typeface="Helvetica"/>
          <a:ea typeface="ＭＳ Ｐゴシック" pitchFamily="-106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Arthrose et lombalgie, </a:t>
            </a:r>
            <a:br>
              <a:rPr lang="fr-FR" dirty="0" smtClean="0"/>
            </a:br>
            <a:r>
              <a:rPr lang="fr-FR" dirty="0" smtClean="0"/>
              <a:t>existe-t-il un lien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812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5- Facteurs de </a:t>
            </a:r>
            <a:r>
              <a:rPr lang="fr-FR" dirty="0" smtClean="0"/>
              <a:t>risque de l’arthrose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Obésité</a:t>
            </a:r>
          </a:p>
          <a:p>
            <a:r>
              <a:rPr lang="fr-FR" dirty="0" smtClean="0"/>
              <a:t>Densité osseuse majorée de 12% (</a:t>
            </a:r>
            <a:r>
              <a:rPr lang="fr-FR" dirty="0" err="1" smtClean="0"/>
              <a:t>Nevitt</a:t>
            </a:r>
            <a:r>
              <a:rPr lang="fr-FR" dirty="0" smtClean="0"/>
              <a:t>)</a:t>
            </a:r>
          </a:p>
          <a:p>
            <a:r>
              <a:rPr lang="fr-FR" dirty="0" smtClean="0"/>
              <a:t>Facteurs nutritionnels (oxydants)</a:t>
            </a:r>
          </a:p>
          <a:p>
            <a:r>
              <a:rPr lang="fr-FR" dirty="0" smtClean="0"/>
              <a:t>Activité sportive intense</a:t>
            </a:r>
          </a:p>
          <a:p>
            <a:endParaRPr lang="fr-FR" dirty="0"/>
          </a:p>
          <a:p>
            <a:r>
              <a:rPr lang="fr-FR" dirty="0" smtClean="0"/>
              <a:t>Arthrose articulaire postérieure et discarthrose ?</a:t>
            </a:r>
          </a:p>
          <a:p>
            <a:r>
              <a:rPr lang="fr-FR" dirty="0"/>
              <a:t>Favoriser l’activité </a:t>
            </a:r>
            <a:r>
              <a:rPr lang="fr-FR" dirty="0" smtClean="0"/>
              <a:t>légère</a:t>
            </a:r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5C73-9A82-594C-91F2-1084B75A83DD}" type="slidenum">
              <a:rPr lang="fr-FR" smtClean="0"/>
              <a:t>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Collocque CMK 27/11/2015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847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6- Un autre modèle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988" y="1600200"/>
            <a:ext cx="8270345" cy="4525963"/>
          </a:xfrm>
        </p:spPr>
        <p:txBody>
          <a:bodyPr/>
          <a:lstStyle/>
          <a:p>
            <a:r>
              <a:rPr lang="fr-FR" dirty="0"/>
              <a:t>Corrélation forte entre défaut de mobilité segmentaire lombaire bas et douleur perçue chez des lombalgiques chroniques (12</a:t>
            </a:r>
            <a:r>
              <a:rPr lang="fr-FR" dirty="0" smtClean="0"/>
              <a:t>)</a:t>
            </a:r>
          </a:p>
          <a:p>
            <a:r>
              <a:rPr lang="fr-FR" dirty="0" smtClean="0"/>
              <a:t>L’arthrose est une maladie évolutive lente caractérisée par la survenue progressive de douleur, de raideur et de limitation des mobilités. (13)</a:t>
            </a:r>
          </a:p>
          <a:p>
            <a:endParaRPr lang="fr-FR" dirty="0"/>
          </a:p>
          <a:p>
            <a:r>
              <a:rPr lang="fr-FR" dirty="0" smtClean="0"/>
              <a:t>Nécessité de différents modèles scientifiques permettant d’expliquer les différents traitements : </a:t>
            </a:r>
          </a:p>
          <a:p>
            <a:pPr lvl="1"/>
            <a:r>
              <a:rPr lang="fr-FR" dirty="0" smtClean="0"/>
              <a:t>Usure du cartilage (chirurgical)</a:t>
            </a:r>
          </a:p>
          <a:p>
            <a:pPr lvl="1"/>
            <a:r>
              <a:rPr lang="fr-FR" dirty="0" smtClean="0"/>
              <a:t>Eléments chimiques (rhumatologie/médication)</a:t>
            </a:r>
          </a:p>
          <a:p>
            <a:pPr lvl="1"/>
            <a:r>
              <a:rPr lang="fr-FR" dirty="0" smtClean="0"/>
              <a:t>Perte de mobilité des éléments péri-articulaires (kinésithérapie)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5C73-9A82-594C-91F2-1084B75A83DD}" type="slidenum">
              <a:rPr lang="fr-FR" smtClean="0"/>
              <a:t>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Collocque CMK 27/11/2015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703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6- Traitements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988" y="1600200"/>
            <a:ext cx="8102760" cy="4525963"/>
          </a:xfrm>
        </p:spPr>
        <p:txBody>
          <a:bodyPr/>
          <a:lstStyle/>
          <a:p>
            <a:pPr algn="just"/>
            <a:r>
              <a:rPr lang="fr-FR" dirty="0" smtClean="0"/>
              <a:t>Modèle possible de traitement pour un rééducateur :</a:t>
            </a:r>
            <a:br>
              <a:rPr lang="fr-FR" dirty="0" smtClean="0"/>
            </a:br>
            <a:r>
              <a:rPr lang="fr-FR" dirty="0" smtClean="0"/>
              <a:t>En </a:t>
            </a:r>
            <a:r>
              <a:rPr lang="fr-FR" dirty="0"/>
              <a:t>l’absence de « drapeaux rouges </a:t>
            </a:r>
            <a:r>
              <a:rPr lang="fr-FR" dirty="0" smtClean="0"/>
              <a:t>», s’appuyer sur la réponse symptomatique et mécanique plutôt que sur des considérations strictement anatomiques car :</a:t>
            </a:r>
          </a:p>
          <a:p>
            <a:pPr lvl="1" algn="just">
              <a:buFont typeface="Wingdings" charset="2"/>
              <a:buChar char="Ø"/>
            </a:pPr>
            <a:r>
              <a:rPr lang="fr-FR" dirty="0"/>
              <a:t>L</a:t>
            </a:r>
            <a:r>
              <a:rPr lang="fr-FR" dirty="0" smtClean="0"/>
              <a:t>’imagerie même dégradée n’est pas en lien avec la symptomatologie</a:t>
            </a:r>
          </a:p>
          <a:p>
            <a:pPr lvl="1" algn="just">
              <a:buFont typeface="Wingdings" charset="2"/>
              <a:buChar char="Ø"/>
            </a:pPr>
            <a:endParaRPr lang="fr-FR" dirty="0" smtClean="0"/>
          </a:p>
          <a:p>
            <a:pPr lvl="1" algn="just">
              <a:buFont typeface="Wingdings" charset="2"/>
              <a:buChar char="Ø"/>
            </a:pPr>
            <a:r>
              <a:rPr lang="fr-FR" dirty="0" smtClean="0"/>
              <a:t>La physiothérapie manque d’efficacité clinique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5C73-9A82-594C-91F2-1084B75A83DD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Collocque CMK 27/11/2015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805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6- Traitements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988" y="1600200"/>
            <a:ext cx="7931149" cy="4525963"/>
          </a:xfrm>
        </p:spPr>
        <p:txBody>
          <a:bodyPr/>
          <a:lstStyle/>
          <a:p>
            <a:r>
              <a:rPr lang="fr-FR" dirty="0" smtClean="0"/>
              <a:t>Imbibition du cartilage ?</a:t>
            </a:r>
          </a:p>
          <a:p>
            <a:endParaRPr lang="fr-FR" dirty="0" smtClean="0"/>
          </a:p>
          <a:p>
            <a:r>
              <a:rPr lang="fr-FR" dirty="0"/>
              <a:t>Effet des tractions</a:t>
            </a:r>
          </a:p>
          <a:p>
            <a:pPr marL="0" indent="0">
              <a:buNone/>
            </a:pPr>
            <a:r>
              <a:rPr lang="fr-FR" dirty="0"/>
              <a:t>Pas de bénéfice de la technique (14)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Effet des mobilisations</a:t>
            </a:r>
          </a:p>
          <a:p>
            <a:pPr marL="0" indent="0">
              <a:buNone/>
            </a:pPr>
            <a:r>
              <a:rPr lang="fr-FR" dirty="0"/>
              <a:t>La thérapie manuelle diminue la sévérité des plaintes des lombalgiques (15)</a:t>
            </a:r>
          </a:p>
          <a:p>
            <a:pPr>
              <a:buFontTx/>
              <a:buChar char="-"/>
            </a:pPr>
            <a:endParaRPr lang="fr-FR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5C73-9A82-594C-91F2-1084B75A83D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Collocque CMK 27/11/2015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535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re 1"/>
          <p:cNvSpPr>
            <a:spLocks noGrp="1"/>
          </p:cNvSpPr>
          <p:nvPr>
            <p:ph type="title"/>
          </p:nvPr>
        </p:nvSpPr>
        <p:spPr>
          <a:xfrm>
            <a:off x="533400" y="90488"/>
            <a:ext cx="7351426" cy="1143000"/>
          </a:xfrm>
        </p:spPr>
        <p:txBody>
          <a:bodyPr/>
          <a:lstStyle/>
          <a:p>
            <a:pPr eaLnBrk="1" hangingPunct="1"/>
            <a:r>
              <a:rPr lang="fr-FR" altLang="fr-FR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«</a:t>
            </a:r>
            <a:r>
              <a:rPr lang="fr-FR" altLang="fr-FR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 Libérer » par les techniques articulaires</a:t>
            </a:r>
            <a:endParaRPr lang="fr-FR" altLang="fr-FR" dirty="0" smtClean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07523" name="Espace réservé du contenu 3" descr="Description : Description : Sans titre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50" r="-9850"/>
          <a:stretch>
            <a:fillRect/>
          </a:stretch>
        </p:blipFill>
        <p:spPr>
          <a:xfrm>
            <a:off x="533400" y="1233488"/>
            <a:ext cx="8153400" cy="5033962"/>
          </a:xfr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FBA6-B406-4BC0-85DF-29C38F9DE701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337187" y="5604387"/>
            <a:ext cx="2900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Mobilisation spécifique lombaire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Collocque CMK 27/11/2015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380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Mouvements mécanique selon les principes de McKenzie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988" y="1600200"/>
            <a:ext cx="8102760" cy="4525963"/>
          </a:xfrm>
        </p:spPr>
        <p:txBody>
          <a:bodyPr/>
          <a:lstStyle/>
          <a:p>
            <a:pPr marL="234000" lvl="1" indent="-234000">
              <a:spcBef>
                <a:spcPts val="800"/>
              </a:spcBef>
              <a:buFont typeface="Wingdings" charset="2"/>
              <a:buChar char="§"/>
            </a:pPr>
            <a:r>
              <a:rPr lang="fr-FR" sz="2400" dirty="0"/>
              <a:t>Tests et mouvements répétés pour l’évaluation et l’élaboration des stratégies thérapeutiques (16</a:t>
            </a:r>
            <a:r>
              <a:rPr lang="fr-FR" sz="2400" dirty="0" smtClean="0"/>
              <a:t>)</a:t>
            </a:r>
          </a:p>
          <a:p>
            <a:pPr marL="234000" lvl="1" indent="-234000">
              <a:spcBef>
                <a:spcPts val="800"/>
              </a:spcBef>
              <a:buFont typeface="Wingdings" charset="2"/>
              <a:buChar char="§"/>
            </a:pPr>
            <a:endParaRPr lang="fr-FR" sz="2400" dirty="0" smtClean="0"/>
          </a:p>
          <a:p>
            <a:pPr marL="234000" lvl="1" indent="-234000">
              <a:spcBef>
                <a:spcPts val="800"/>
              </a:spcBef>
              <a:buFont typeface="Wingdings" charset="2"/>
              <a:buChar char="§"/>
            </a:pPr>
            <a:r>
              <a:rPr lang="fr-FR" sz="2400" dirty="0"/>
              <a:t>Exercices actifs limitant la dépendance du patient avec une préférence directionnelle </a:t>
            </a:r>
            <a:r>
              <a:rPr lang="fr-FR" sz="2400" dirty="0" smtClean="0"/>
              <a:t>(fréquente </a:t>
            </a:r>
            <a:r>
              <a:rPr lang="fr-FR" sz="2400" dirty="0"/>
              <a:t>en </a:t>
            </a:r>
            <a:r>
              <a:rPr lang="fr-FR" sz="2400" dirty="0" smtClean="0"/>
              <a:t>extension)</a:t>
            </a:r>
            <a:endParaRPr lang="fr-FR" sz="2400" dirty="0" smtClean="0"/>
          </a:p>
          <a:p>
            <a:pPr marL="234000" lvl="1" indent="-234000">
              <a:spcBef>
                <a:spcPts val="800"/>
              </a:spcBef>
              <a:buFont typeface="Wingdings" charset="2"/>
              <a:buChar char="§"/>
            </a:pPr>
            <a:endParaRPr lang="fr-FR" sz="2400" dirty="0" smtClean="0"/>
          </a:p>
          <a:p>
            <a:pPr marL="234000" lvl="1" indent="-234000">
              <a:spcBef>
                <a:spcPts val="800"/>
              </a:spcBef>
              <a:buFont typeface="Wingdings" charset="2"/>
              <a:buChar char="§"/>
            </a:pPr>
            <a:r>
              <a:rPr lang="fr-FR" sz="2400" dirty="0"/>
              <a:t>Recherche d’une centralisation des symptômes (17)</a:t>
            </a:r>
          </a:p>
          <a:p>
            <a:pPr marL="234000" lvl="1" indent="-234000">
              <a:spcBef>
                <a:spcPts val="800"/>
              </a:spcBef>
              <a:buFont typeface="Wingdings" charset="2"/>
              <a:buChar char="§"/>
            </a:pPr>
            <a:endParaRPr lang="fr-FR" sz="1200" dirty="0">
              <a:latin typeface="Helvetica" pitchFamily="-111" charset="0"/>
              <a:ea typeface="ＭＳ Ｐゴシック" pitchFamily="-111" charset="-128"/>
              <a:cs typeface="Helvetica" pitchFamily="-111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5C73-9A82-594C-91F2-1084B75A83D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Collocque CMK 27/11/2015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333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 descr="IMG_5160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90" b="-7527"/>
          <a:stretch/>
        </p:blipFill>
        <p:spPr>
          <a:xfrm>
            <a:off x="201972" y="1681963"/>
            <a:ext cx="5509910" cy="4199184"/>
          </a:xfrm>
        </p:spPr>
      </p:pic>
      <p:pic>
        <p:nvPicPr>
          <p:cNvPr id="10" name="Espace réservé du contenu 9" descr="IMG_5161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00" b="-6181"/>
          <a:stretch/>
        </p:blipFill>
        <p:spPr>
          <a:xfrm rot="16200000">
            <a:off x="5132291" y="2194886"/>
            <a:ext cx="4551191" cy="3352132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FBA6-B406-4BC0-85DF-29C38F9DE701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34988" y="106883"/>
            <a:ext cx="7075702" cy="1238250"/>
          </a:xfrm>
        </p:spPr>
        <p:txBody>
          <a:bodyPr/>
          <a:lstStyle/>
          <a:p>
            <a:r>
              <a:rPr lang="fr-FR" dirty="0" smtClean="0"/>
              <a:t>Traitement rééducatif</a:t>
            </a:r>
            <a:br>
              <a:rPr lang="fr-FR" dirty="0" smtClean="0"/>
            </a:br>
            <a:r>
              <a:rPr lang="fr-FR" dirty="0" smtClean="0"/>
              <a:t>Place de l’auto-traitement +++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Collocque CMK 27/11/2015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851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Traitement du conjonctif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987" y="1600200"/>
            <a:ext cx="8308693" cy="4525963"/>
          </a:xfrm>
        </p:spPr>
        <p:txBody>
          <a:bodyPr/>
          <a:lstStyle/>
          <a:p>
            <a:r>
              <a:rPr lang="fr-FR" dirty="0"/>
              <a:t>Techniques de Jones : preuves en faveur d’une diminution de la douleur ne dépassant pas 96 heures (18)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Triggers points : preuves modérées (19)</a:t>
            </a:r>
          </a:p>
          <a:p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/>
              <a:t>Levées de </a:t>
            </a:r>
            <a:r>
              <a:rPr lang="fr-FR" dirty="0" smtClean="0"/>
              <a:t>tension: pas d’études validées sur la technique utilisée isolément</a:t>
            </a:r>
            <a:endParaRPr lang="fr-FR" dirty="0"/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smtClean="0"/>
              <a:t>Crochetage: pas </a:t>
            </a:r>
            <a:r>
              <a:rPr lang="fr-FR" dirty="0"/>
              <a:t>d’études validées sur la technique utilisée isolément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5C73-9A82-594C-91F2-1084B75A83D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Collocque CMK 27/11/2015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77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«</a:t>
            </a:r>
            <a:r>
              <a:rPr lang="fr-FR" altLang="fr-FR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 Libérer » par les techniques de </a:t>
            </a:r>
            <a:r>
              <a:rPr lang="fr-FR" altLang="fr-FR" dirty="0" err="1">
                <a:latin typeface="Helvetica" panose="020B0604020202020204" pitchFamily="34" charset="0"/>
                <a:ea typeface="ＭＳ Ｐゴシック" panose="020B0600070205080204" pitchFamily="34" charset="-128"/>
              </a:rPr>
              <a:t>strain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FBA6-B406-4BC0-85DF-29C38F9DE701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5" name="Picture 13" descr="jones 06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1" y="1740310"/>
            <a:ext cx="5256250" cy="3980693"/>
          </a:xfrm>
        </p:spPr>
      </p:pic>
      <p:sp>
        <p:nvSpPr>
          <p:cNvPr id="6" name="ZoneTexte 5"/>
          <p:cNvSpPr txBox="1"/>
          <p:nvPr/>
        </p:nvSpPr>
        <p:spPr>
          <a:xfrm>
            <a:off x="1219201" y="1907458"/>
            <a:ext cx="384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Carré des lombes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Collocque CMK 27/11/2015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920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«</a:t>
            </a:r>
            <a:r>
              <a:rPr lang="fr-FR" altLang="fr-FR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 Libérer » par les techniques de triggers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6FBA6-B406-4BC0-85DF-29C38F9DE701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1026" name="Picture 2" descr="J:\SDO et ITMP\ITMP\itmp 3\trigger\photos triggers\traite C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694" y="1600200"/>
            <a:ext cx="301107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644877" y="1769806"/>
            <a:ext cx="270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Carré des lombes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Collocque CMK 27/11/2015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18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1- Lombalgie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534988" y="1600200"/>
            <a:ext cx="8365595" cy="4525963"/>
          </a:xfrm>
        </p:spPr>
        <p:txBody>
          <a:bodyPr/>
          <a:lstStyle/>
          <a:p>
            <a:r>
              <a:rPr lang="fr-FR" dirty="0" smtClean="0"/>
              <a:t>Douleur allant des dernières côtes au bassin pouvant irradier dans le membre inférieur, ne dépassant pas le genou (1)</a:t>
            </a:r>
          </a:p>
          <a:p>
            <a:r>
              <a:rPr lang="fr-FR" dirty="0" smtClean="0"/>
              <a:t>D’étiologies multiples</a:t>
            </a:r>
            <a:endParaRPr lang="fr-FR" dirty="0"/>
          </a:p>
          <a:p>
            <a:r>
              <a:rPr lang="fr-FR" dirty="0" smtClean="0"/>
              <a:t>Problème de la chronicité</a:t>
            </a:r>
          </a:p>
          <a:p>
            <a:r>
              <a:rPr lang="fr-FR" dirty="0"/>
              <a:t>Etude Inserm : fréquence des lombalgies dans la population française </a:t>
            </a:r>
            <a:r>
              <a:rPr lang="fr-FR" dirty="0" smtClean="0"/>
              <a:t>(2)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5C73-9A82-594C-91F2-1084B75A83DD}" type="slidenum">
              <a:rPr lang="fr-FR" smtClean="0"/>
              <a:t>2</a:t>
            </a:fld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863870"/>
              </p:ext>
            </p:extLst>
          </p:nvPr>
        </p:nvGraphicFramePr>
        <p:xfrm>
          <a:off x="1271059" y="5061707"/>
          <a:ext cx="6096000" cy="1112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Age (ans)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Hommes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Femmes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30-40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12,4 %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14,7%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60-69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19%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21,4%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Collocque CMK 27/11/2015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991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« Libérer » par les </a:t>
            </a:r>
            <a:r>
              <a:rPr lang="fr-FR" altLang="fr-FR" dirty="0" smtClean="0">
                <a:latin typeface="Helvetica" panose="020B0604020202020204" pitchFamily="34" charset="0"/>
                <a:ea typeface="ＭＳ Ｐゴシック" panose="020B0600070205080204" pitchFamily="34" charset="-128"/>
              </a:rPr>
              <a:t>techniques de levées de tension</a:t>
            </a:r>
            <a:endParaRPr lang="fr-FR" dirty="0"/>
          </a:p>
        </p:txBody>
      </p:sp>
      <p:pic>
        <p:nvPicPr>
          <p:cNvPr id="7" name="Espace réservé du contenu 6" descr="pdpi 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4225" b="-34225"/>
          <a:stretch>
            <a:fillRect/>
          </a:stretch>
        </p:blipFill>
        <p:spPr/>
      </p:pic>
      <p:pic>
        <p:nvPicPr>
          <p:cNvPr id="8" name="Espace réservé du contenu 7" descr="pdpi2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4225" b="-34225"/>
          <a:stretch>
            <a:fillRect/>
          </a:stretch>
        </p:blipFill>
        <p:spPr/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61621-7461-46D7-A59B-BBD30E3CCA51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Collocque CMK 27/11/2015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400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988" y="1600200"/>
            <a:ext cx="7976912" cy="4525963"/>
          </a:xfrm>
        </p:spPr>
        <p:txBody>
          <a:bodyPr/>
          <a:lstStyle/>
          <a:p>
            <a:r>
              <a:rPr lang="fr-FR" dirty="0" smtClean="0"/>
              <a:t>Dans le diagnostic de lombalgie, l’arthrose est trop souvent et trop facilement mise en cause.</a:t>
            </a:r>
          </a:p>
          <a:p>
            <a:r>
              <a:rPr lang="fr-FR" dirty="0" smtClean="0"/>
              <a:t>La discarthrose est la cause la plus souvent retrouvée dans la littérature</a:t>
            </a:r>
          </a:p>
          <a:p>
            <a:r>
              <a:rPr lang="fr-FR" dirty="0" smtClean="0"/>
              <a:t>Le modèle de l’arthrose devrait évoluer dans le champs de la rééducation vers un modèle complexe intégrant :</a:t>
            </a:r>
          </a:p>
          <a:p>
            <a:pPr lvl="1"/>
            <a:r>
              <a:rPr lang="fr-FR" dirty="0" smtClean="0"/>
              <a:t>L’usure du cartilage</a:t>
            </a:r>
          </a:p>
          <a:p>
            <a:pPr lvl="1"/>
            <a:r>
              <a:rPr lang="fr-FR" dirty="0" smtClean="0"/>
              <a:t>Les phénomènes chimiques associés</a:t>
            </a:r>
          </a:p>
          <a:p>
            <a:pPr lvl="1"/>
            <a:r>
              <a:rPr lang="fr-FR" dirty="0" smtClean="0"/>
              <a:t>La mobilité globale et analytique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5C73-9A82-594C-91F2-1084B75A83DD}" type="slidenum">
              <a:rPr lang="fr-FR" smtClean="0"/>
              <a:t>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Collocque CMK 27/11/2015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550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Bibliographie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0343" y="881028"/>
            <a:ext cx="8683510" cy="533193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sz="1200" dirty="0" err="1" smtClean="0"/>
              <a:t>Richette</a:t>
            </a:r>
            <a:r>
              <a:rPr lang="fr-FR" sz="1200" dirty="0" smtClean="0"/>
              <a:t> P. Généralités sur l’arthrose : épidémiologie et facteurs de risque EMC 2008; 14-003-C-20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200" dirty="0"/>
              <a:t>Julie </a:t>
            </a:r>
            <a:r>
              <a:rPr lang="fr-FR" sz="1200" dirty="0" err="1"/>
              <a:t>Gourmelen</a:t>
            </a:r>
            <a:r>
              <a:rPr lang="fr-FR" sz="1200" dirty="0"/>
              <a:t>, Jean-François </a:t>
            </a:r>
            <a:r>
              <a:rPr lang="fr-FR" sz="1200" dirty="0" err="1"/>
              <a:t>Chastang</a:t>
            </a:r>
            <a:r>
              <a:rPr lang="fr-FR" sz="1200" dirty="0"/>
              <a:t>, Jean-Louis </a:t>
            </a:r>
            <a:r>
              <a:rPr lang="fr-FR" sz="1200" dirty="0" err="1"/>
              <a:t>Lanoë</a:t>
            </a:r>
            <a:r>
              <a:rPr lang="fr-FR" sz="1200" dirty="0"/>
              <a:t>, Anna </a:t>
            </a:r>
            <a:r>
              <a:rPr lang="fr-FR" sz="1200" dirty="0" err="1"/>
              <a:t>Ozguler</a:t>
            </a:r>
            <a:r>
              <a:rPr lang="fr-FR" sz="1200" dirty="0"/>
              <a:t>, Annette Leclerc. Inserm U687 – IFR69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200" dirty="0" err="1" smtClean="0"/>
              <a:t>Eubanks</a:t>
            </a:r>
            <a:r>
              <a:rPr lang="fr-FR" sz="1200" dirty="0" smtClean="0"/>
              <a:t> JD, Lee MJ, </a:t>
            </a:r>
            <a:r>
              <a:rPr lang="fr-FR" sz="1200" dirty="0" err="1" smtClean="0"/>
              <a:t>Cassinelli</a:t>
            </a:r>
            <a:r>
              <a:rPr lang="fr-FR" sz="1200" dirty="0" smtClean="0"/>
              <a:t> E, et al. </a:t>
            </a:r>
            <a:r>
              <a:rPr lang="fr-FR" sz="1200" dirty="0" err="1" smtClean="0"/>
              <a:t>Prevalence</a:t>
            </a:r>
            <a:r>
              <a:rPr lang="fr-FR" sz="1200" dirty="0" smtClean="0"/>
              <a:t> of </a:t>
            </a:r>
            <a:r>
              <a:rPr lang="fr-FR" sz="1200" dirty="0" err="1" smtClean="0"/>
              <a:t>lumbar</a:t>
            </a:r>
            <a:r>
              <a:rPr lang="fr-FR" sz="1200" dirty="0" smtClean="0"/>
              <a:t> </a:t>
            </a:r>
            <a:r>
              <a:rPr lang="fr-FR" sz="1200" dirty="0" err="1" smtClean="0"/>
              <a:t>facet</a:t>
            </a:r>
            <a:r>
              <a:rPr lang="fr-FR" sz="1200" dirty="0" smtClean="0"/>
              <a:t> </a:t>
            </a:r>
            <a:r>
              <a:rPr lang="fr-FR" sz="1200" dirty="0" err="1" smtClean="0"/>
              <a:t>arthrosis</a:t>
            </a:r>
            <a:r>
              <a:rPr lang="fr-FR" sz="1200" dirty="0" smtClean="0"/>
              <a:t> and </a:t>
            </a:r>
            <a:r>
              <a:rPr lang="fr-FR" sz="1200" dirty="0" err="1" smtClean="0"/>
              <a:t>its</a:t>
            </a:r>
            <a:r>
              <a:rPr lang="fr-FR" sz="1200" dirty="0" smtClean="0"/>
              <a:t> </a:t>
            </a:r>
            <a:r>
              <a:rPr lang="fr-FR" sz="1200" dirty="0" err="1" smtClean="0"/>
              <a:t>relationship</a:t>
            </a:r>
            <a:r>
              <a:rPr lang="fr-FR" sz="1200" dirty="0" smtClean="0"/>
              <a:t> to </a:t>
            </a:r>
            <a:r>
              <a:rPr lang="fr-FR" sz="1200" dirty="0" err="1" smtClean="0"/>
              <a:t>age</a:t>
            </a:r>
            <a:r>
              <a:rPr lang="fr-FR" sz="1200" dirty="0" smtClean="0"/>
              <a:t>, </a:t>
            </a:r>
            <a:r>
              <a:rPr lang="fr-FR" sz="1200" dirty="0" err="1" smtClean="0"/>
              <a:t>sex</a:t>
            </a:r>
            <a:r>
              <a:rPr lang="fr-FR" sz="1200" dirty="0" smtClean="0"/>
              <a:t> and race: an </a:t>
            </a:r>
            <a:r>
              <a:rPr lang="fr-FR" sz="1200" dirty="0" err="1" smtClean="0"/>
              <a:t>anatomic</a:t>
            </a:r>
            <a:r>
              <a:rPr lang="fr-FR" sz="1200" dirty="0" smtClean="0"/>
              <a:t> </a:t>
            </a:r>
            <a:r>
              <a:rPr lang="fr-FR" sz="1200" dirty="0" err="1" smtClean="0"/>
              <a:t>study</a:t>
            </a:r>
            <a:r>
              <a:rPr lang="fr-FR" sz="1200" dirty="0" smtClean="0"/>
              <a:t> of </a:t>
            </a:r>
            <a:r>
              <a:rPr lang="fr-FR" sz="1200" dirty="0" err="1" smtClean="0"/>
              <a:t>cadaveric</a:t>
            </a:r>
            <a:r>
              <a:rPr lang="fr-FR" sz="1200" dirty="0" smtClean="0"/>
              <a:t> </a:t>
            </a:r>
            <a:r>
              <a:rPr lang="fr-FR" sz="1200" dirty="0" err="1" smtClean="0"/>
              <a:t>specimens</a:t>
            </a:r>
            <a:r>
              <a:rPr lang="fr-FR" sz="1200" dirty="0" smtClean="0"/>
              <a:t>. </a:t>
            </a:r>
            <a:r>
              <a:rPr lang="fr-FR" sz="1200" dirty="0" err="1" smtClean="0"/>
              <a:t>Spine</a:t>
            </a:r>
            <a:r>
              <a:rPr lang="fr-FR" sz="1200" dirty="0" smtClean="0"/>
              <a:t> 2007;32:2058-62.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200" dirty="0" err="1" smtClean="0"/>
              <a:t>Kalichman</a:t>
            </a:r>
            <a:r>
              <a:rPr lang="fr-FR" sz="1200" dirty="0" smtClean="0"/>
              <a:t> L, Li L, Kim DH, et al. </a:t>
            </a:r>
            <a:r>
              <a:rPr lang="fr-FR" sz="1200" dirty="0" err="1" smtClean="0"/>
              <a:t>Facet</a:t>
            </a:r>
            <a:r>
              <a:rPr lang="fr-FR" sz="1200" dirty="0" smtClean="0"/>
              <a:t> joint </a:t>
            </a:r>
            <a:r>
              <a:rPr lang="fr-FR" sz="1200" dirty="0" err="1" smtClean="0"/>
              <a:t>osteoathrosis</a:t>
            </a:r>
            <a:r>
              <a:rPr lang="fr-FR" sz="1200" dirty="0" smtClean="0"/>
              <a:t> and </a:t>
            </a:r>
            <a:r>
              <a:rPr lang="fr-FR" sz="1200" dirty="0" err="1" smtClean="0"/>
              <a:t>low</a:t>
            </a:r>
            <a:r>
              <a:rPr lang="fr-FR" sz="1200" dirty="0" smtClean="0"/>
              <a:t> back pain in </a:t>
            </a:r>
            <a:r>
              <a:rPr lang="fr-FR" sz="1200" dirty="0" err="1" smtClean="0"/>
              <a:t>community</a:t>
            </a:r>
            <a:r>
              <a:rPr lang="fr-FR" sz="1200" dirty="0" err="1"/>
              <a:t>-</a:t>
            </a:r>
            <a:r>
              <a:rPr lang="fr-FR" sz="1200" dirty="0" err="1" smtClean="0"/>
              <a:t>based</a:t>
            </a:r>
            <a:r>
              <a:rPr lang="fr-FR" sz="1200" dirty="0" smtClean="0"/>
              <a:t> population. </a:t>
            </a:r>
            <a:r>
              <a:rPr lang="fr-FR" sz="1200" dirty="0" err="1" smtClean="0"/>
              <a:t>Spine</a:t>
            </a:r>
            <a:r>
              <a:rPr lang="fr-FR" sz="1200" dirty="0" smtClean="0"/>
              <a:t> 2008;33:2560-655.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200" dirty="0" smtClean="0"/>
              <a:t>O’Neill TW, </a:t>
            </a:r>
            <a:r>
              <a:rPr lang="fr-FR" sz="1200" dirty="0" err="1" smtClean="0"/>
              <a:t>McCloskey</a:t>
            </a:r>
            <a:r>
              <a:rPr lang="fr-FR" sz="1200" dirty="0" smtClean="0"/>
              <a:t> EV, </a:t>
            </a:r>
            <a:r>
              <a:rPr lang="fr-FR" sz="1200" dirty="0" err="1" smtClean="0"/>
              <a:t>Kanis</a:t>
            </a:r>
            <a:r>
              <a:rPr lang="fr-FR" sz="1200" dirty="0" smtClean="0"/>
              <a:t> JA, et al. The distribution, </a:t>
            </a:r>
            <a:r>
              <a:rPr lang="fr-FR" sz="1200" dirty="0" err="1" smtClean="0"/>
              <a:t>determinants</a:t>
            </a:r>
            <a:r>
              <a:rPr lang="fr-FR" sz="1200" dirty="0" smtClean="0"/>
              <a:t> and </a:t>
            </a:r>
            <a:r>
              <a:rPr lang="fr-FR" sz="1200" dirty="0" err="1" smtClean="0"/>
              <a:t>clinical</a:t>
            </a:r>
            <a:r>
              <a:rPr lang="fr-FR" sz="1200" dirty="0" smtClean="0"/>
              <a:t> </a:t>
            </a:r>
            <a:r>
              <a:rPr lang="fr-FR" sz="1200" dirty="0" err="1" smtClean="0"/>
              <a:t>correlates</a:t>
            </a:r>
            <a:r>
              <a:rPr lang="fr-FR" sz="1200" dirty="0" smtClean="0"/>
              <a:t> of </a:t>
            </a:r>
            <a:r>
              <a:rPr lang="fr-FR" sz="1200" dirty="0" err="1" smtClean="0"/>
              <a:t>vertebral</a:t>
            </a:r>
            <a:r>
              <a:rPr lang="fr-FR" sz="1200" dirty="0" smtClean="0"/>
              <a:t> </a:t>
            </a:r>
            <a:r>
              <a:rPr lang="fr-FR" sz="1200" dirty="0" err="1" smtClean="0"/>
              <a:t>osteophytosis</a:t>
            </a:r>
            <a:r>
              <a:rPr lang="fr-FR" sz="1200" dirty="0" smtClean="0"/>
              <a:t>: a population </a:t>
            </a:r>
            <a:r>
              <a:rPr lang="fr-FR" sz="1200" dirty="0" err="1" smtClean="0"/>
              <a:t>based</a:t>
            </a:r>
            <a:r>
              <a:rPr lang="fr-FR" sz="1200" dirty="0" smtClean="0"/>
              <a:t> </a:t>
            </a:r>
            <a:r>
              <a:rPr lang="fr-FR" sz="1200" dirty="0" err="1" smtClean="0"/>
              <a:t>survey</a:t>
            </a:r>
            <a:r>
              <a:rPr lang="fr-FR" sz="1200" dirty="0" smtClean="0"/>
              <a:t>. J </a:t>
            </a:r>
            <a:r>
              <a:rPr lang="fr-FR" sz="1200" dirty="0" err="1" smtClean="0"/>
              <a:t>Rheumatol</a:t>
            </a:r>
            <a:r>
              <a:rPr lang="fr-FR" sz="1200" dirty="0" smtClean="0"/>
              <a:t> 1999;26:842-8.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200" dirty="0" err="1" smtClean="0"/>
              <a:t>Pye</a:t>
            </a:r>
            <a:r>
              <a:rPr lang="fr-FR" sz="1200" dirty="0" smtClean="0"/>
              <a:t> SR, Reid DM, Smith R, et al. </a:t>
            </a:r>
            <a:r>
              <a:rPr lang="fr-FR" sz="1200" dirty="0" err="1" smtClean="0"/>
              <a:t>Radiographic</a:t>
            </a:r>
            <a:r>
              <a:rPr lang="fr-FR" sz="1200" dirty="0" smtClean="0"/>
              <a:t> </a:t>
            </a:r>
            <a:r>
              <a:rPr lang="fr-FR" sz="1200" dirty="0" err="1" smtClean="0"/>
              <a:t>feature</a:t>
            </a:r>
            <a:r>
              <a:rPr lang="fr-FR" sz="1200" dirty="0" smtClean="0"/>
              <a:t> of </a:t>
            </a:r>
            <a:r>
              <a:rPr lang="fr-FR" sz="1200" dirty="0" err="1" smtClean="0"/>
              <a:t>lumbar</a:t>
            </a:r>
            <a:r>
              <a:rPr lang="fr-FR" sz="1200" dirty="0" smtClean="0"/>
              <a:t> disc </a:t>
            </a:r>
            <a:r>
              <a:rPr lang="fr-FR" sz="1200" dirty="0" err="1" smtClean="0"/>
              <a:t>degeneration</a:t>
            </a:r>
            <a:r>
              <a:rPr lang="fr-FR" sz="1200" dirty="0" smtClean="0"/>
              <a:t> and self </a:t>
            </a:r>
            <a:r>
              <a:rPr lang="fr-FR" sz="1200" dirty="0" err="1" smtClean="0"/>
              <a:t>reported</a:t>
            </a:r>
            <a:r>
              <a:rPr lang="fr-FR" sz="1200" dirty="0" smtClean="0"/>
              <a:t> back pain. J </a:t>
            </a:r>
            <a:r>
              <a:rPr lang="fr-FR" sz="1200" dirty="0" err="1" smtClean="0"/>
              <a:t>Rheumatol</a:t>
            </a:r>
            <a:r>
              <a:rPr lang="fr-FR" sz="1200" dirty="0" smtClean="0"/>
              <a:t> 2004;31:753-8.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200" dirty="0" smtClean="0"/>
              <a:t>J.-P. </a:t>
            </a:r>
            <a:r>
              <a:rPr lang="fr-FR" sz="1200" dirty="0" err="1" smtClean="0"/>
              <a:t>Valat</a:t>
            </a:r>
            <a:r>
              <a:rPr lang="fr-FR" sz="1200" dirty="0" smtClean="0"/>
              <a:t>, S. </a:t>
            </a:r>
            <a:r>
              <a:rPr lang="fr-FR" sz="1200" dirty="0" err="1" smtClean="0"/>
              <a:t>Rozenberg</a:t>
            </a:r>
            <a:r>
              <a:rPr lang="fr-FR" sz="1200" dirty="0" smtClean="0"/>
              <a:t>, revue du rhumatisme, monographies 78, 2011 17-21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200" dirty="0"/>
              <a:t>Viel E., </a:t>
            </a:r>
            <a:r>
              <a:rPr lang="fr-FR" sz="1200" dirty="0" err="1"/>
              <a:t>Esnault</a:t>
            </a:r>
            <a:r>
              <a:rPr lang="fr-FR" sz="1200" dirty="0"/>
              <a:t> M. </a:t>
            </a:r>
            <a:r>
              <a:rPr lang="fr-FR" sz="1200" dirty="0" err="1"/>
              <a:t>Nachemson</a:t>
            </a:r>
            <a:r>
              <a:rPr lang="fr-FR" sz="1200" dirty="0"/>
              <a:t> dans Lombalgies et cervicalgies de la position assise, conseils et exercices,, collection Bois </a:t>
            </a:r>
            <a:r>
              <a:rPr lang="fr-FR" sz="1200" dirty="0" err="1"/>
              <a:t>Larris</a:t>
            </a:r>
            <a:r>
              <a:rPr lang="fr-FR" sz="1200" dirty="0"/>
              <a:t>, Masson, </a:t>
            </a:r>
            <a:r>
              <a:rPr lang="fr-FR" sz="1200" dirty="0" smtClean="0"/>
              <a:t>1999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200" dirty="0" smtClean="0"/>
              <a:t>Hicks GE, </a:t>
            </a:r>
            <a:r>
              <a:rPr lang="fr-FR" sz="1200" dirty="0" err="1" smtClean="0"/>
              <a:t>Morone</a:t>
            </a:r>
            <a:r>
              <a:rPr lang="fr-FR" sz="1200" dirty="0" smtClean="0"/>
              <a:t> N, </a:t>
            </a:r>
            <a:r>
              <a:rPr lang="fr-FR" sz="1200" dirty="0" err="1" smtClean="0"/>
              <a:t>Weiner</a:t>
            </a:r>
            <a:r>
              <a:rPr lang="fr-FR" sz="1200" dirty="0" smtClean="0"/>
              <a:t> DK, </a:t>
            </a:r>
            <a:r>
              <a:rPr lang="fr-FR" sz="1200" dirty="0" err="1" smtClean="0"/>
              <a:t>Degenrative</a:t>
            </a:r>
            <a:r>
              <a:rPr lang="fr-FR" sz="1200" dirty="0" smtClean="0"/>
              <a:t> </a:t>
            </a:r>
            <a:r>
              <a:rPr lang="fr-FR" sz="1200" dirty="0" err="1" smtClean="0"/>
              <a:t>lumbar</a:t>
            </a:r>
            <a:r>
              <a:rPr lang="fr-FR" sz="1200" dirty="0" smtClean="0"/>
              <a:t> disc and </a:t>
            </a:r>
            <a:r>
              <a:rPr lang="fr-FR" sz="1200" dirty="0" err="1" smtClean="0"/>
              <a:t>facet</a:t>
            </a:r>
            <a:r>
              <a:rPr lang="fr-FR" sz="1200" dirty="0" smtClean="0"/>
              <a:t> </a:t>
            </a:r>
            <a:r>
              <a:rPr lang="fr-FR" sz="1200" dirty="0" err="1" smtClean="0"/>
              <a:t>diseases</a:t>
            </a:r>
            <a:r>
              <a:rPr lang="fr-FR" sz="1200" dirty="0" smtClean="0"/>
              <a:t> in </a:t>
            </a:r>
            <a:r>
              <a:rPr lang="fr-FR" sz="1200" dirty="0" err="1" smtClean="0"/>
              <a:t>older</a:t>
            </a:r>
            <a:r>
              <a:rPr lang="fr-FR" sz="1200" dirty="0" smtClean="0"/>
              <a:t> </a:t>
            </a:r>
            <a:r>
              <a:rPr lang="fr-FR" sz="1200" dirty="0" err="1" smtClean="0"/>
              <a:t>adults</a:t>
            </a:r>
            <a:r>
              <a:rPr lang="fr-FR" sz="1200" dirty="0" smtClean="0"/>
              <a:t>. </a:t>
            </a:r>
            <a:r>
              <a:rPr lang="fr-FR" sz="1200" dirty="0" err="1" smtClean="0"/>
              <a:t>Spine</a:t>
            </a:r>
            <a:r>
              <a:rPr lang="fr-FR" sz="1200" dirty="0" smtClean="0"/>
              <a:t> 2009;34:1301-6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200" dirty="0" err="1" smtClean="0"/>
              <a:t>Lane</a:t>
            </a:r>
            <a:r>
              <a:rPr lang="fr-FR" sz="1200" dirty="0" smtClean="0"/>
              <a:t> Ne, </a:t>
            </a:r>
            <a:r>
              <a:rPr lang="fr-FR" sz="1200" dirty="0" err="1" smtClean="0"/>
              <a:t>Nevitt</a:t>
            </a:r>
            <a:r>
              <a:rPr lang="fr-FR" sz="1200" dirty="0" smtClean="0"/>
              <a:t> MC, </a:t>
            </a:r>
            <a:r>
              <a:rPr lang="fr-FR" sz="1200" dirty="0" err="1" smtClean="0"/>
              <a:t>Genant</a:t>
            </a:r>
            <a:r>
              <a:rPr lang="fr-FR" sz="1200" dirty="0" smtClean="0"/>
              <a:t> HK, et al. </a:t>
            </a:r>
            <a:r>
              <a:rPr lang="fr-FR" sz="1200" dirty="0" err="1" smtClean="0"/>
              <a:t>Reliability</a:t>
            </a:r>
            <a:r>
              <a:rPr lang="fr-FR" sz="1200" dirty="0" smtClean="0"/>
              <a:t> of new indices of </a:t>
            </a:r>
            <a:r>
              <a:rPr lang="fr-FR" sz="1200" dirty="0" err="1" smtClean="0"/>
              <a:t>radiologic</a:t>
            </a:r>
            <a:r>
              <a:rPr lang="fr-FR" sz="1200" dirty="0" smtClean="0"/>
              <a:t> </a:t>
            </a:r>
            <a:r>
              <a:rPr lang="fr-FR" sz="1200" dirty="0" err="1" smtClean="0"/>
              <a:t>osteoarthrosis</a:t>
            </a:r>
            <a:r>
              <a:rPr lang="fr-FR" sz="1200" dirty="0" smtClean="0"/>
              <a:t> of the hand and hip and </a:t>
            </a:r>
            <a:r>
              <a:rPr lang="fr-FR" sz="1200" dirty="0" err="1" smtClean="0"/>
              <a:t>lumbar</a:t>
            </a:r>
            <a:r>
              <a:rPr lang="fr-FR" sz="1200" dirty="0" smtClean="0"/>
              <a:t>. Disc </a:t>
            </a:r>
            <a:r>
              <a:rPr lang="fr-FR" sz="1200" dirty="0" err="1" smtClean="0"/>
              <a:t>degenaration</a:t>
            </a:r>
            <a:r>
              <a:rPr lang="fr-FR" sz="1200" dirty="0" smtClean="0"/>
              <a:t>. J </a:t>
            </a:r>
            <a:r>
              <a:rPr lang="fr-FR" sz="1200" dirty="0" err="1" smtClean="0"/>
              <a:t>Rheumatol</a:t>
            </a:r>
            <a:r>
              <a:rPr lang="fr-FR" sz="1200" dirty="0" smtClean="0"/>
              <a:t> 1993;20:1911-8</a:t>
            </a:r>
            <a:endParaRPr lang="fr-FR" sz="1200" dirty="0"/>
          </a:p>
          <a:p>
            <a:pPr marL="457200" indent="-457200">
              <a:buFont typeface="+mj-lt"/>
              <a:buAutoNum type="arabicPeriod"/>
            </a:pPr>
            <a:r>
              <a:rPr lang="fr-FR" sz="1200" dirty="0" smtClean="0"/>
              <a:t>Lecerf JM, </a:t>
            </a:r>
            <a:r>
              <a:rPr lang="fr-FR" sz="1200" dirty="0"/>
              <a:t>KR 2010.108/38,Lombalgie nutrition et poids</a:t>
            </a:r>
            <a:endParaRPr lang="fr-FR" sz="1200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1200" dirty="0" err="1"/>
              <a:t>Dickey</a:t>
            </a:r>
            <a:r>
              <a:rPr lang="fr-FR" sz="1200" dirty="0"/>
              <a:t> J., </a:t>
            </a:r>
            <a:r>
              <a:rPr lang="fr-FR" sz="1200" dirty="0" err="1"/>
              <a:t>Pierrynowski</a:t>
            </a:r>
            <a:r>
              <a:rPr lang="fr-FR" sz="1200" dirty="0"/>
              <a:t> M. Relationship </a:t>
            </a:r>
            <a:r>
              <a:rPr lang="fr-FR" sz="1200" dirty="0" err="1"/>
              <a:t>between</a:t>
            </a:r>
            <a:r>
              <a:rPr lang="fr-FR" sz="1200" dirty="0"/>
              <a:t> pain and </a:t>
            </a:r>
            <a:r>
              <a:rPr lang="fr-FR" sz="1200" dirty="0" err="1"/>
              <a:t>vertebral</a:t>
            </a:r>
            <a:r>
              <a:rPr lang="fr-FR" sz="1200" dirty="0"/>
              <a:t> motion in </a:t>
            </a:r>
            <a:r>
              <a:rPr lang="fr-FR" sz="1200" dirty="0" err="1"/>
              <a:t>chronic</a:t>
            </a:r>
            <a:r>
              <a:rPr lang="fr-FR" sz="1200" dirty="0"/>
              <a:t> </a:t>
            </a:r>
            <a:r>
              <a:rPr lang="fr-FR" sz="1200" dirty="0" err="1"/>
              <a:t>low</a:t>
            </a:r>
            <a:r>
              <a:rPr lang="fr-FR" sz="1200" dirty="0"/>
              <a:t> back pain </a:t>
            </a:r>
            <a:r>
              <a:rPr lang="fr-FR" sz="1200" dirty="0" err="1"/>
              <a:t>subjects</a:t>
            </a:r>
            <a:r>
              <a:rPr lang="fr-FR" sz="1200" dirty="0"/>
              <a:t>, </a:t>
            </a:r>
            <a:r>
              <a:rPr lang="fr-FR" sz="1200" dirty="0" err="1"/>
              <a:t>Clinical</a:t>
            </a:r>
            <a:r>
              <a:rPr lang="fr-FR" sz="1200" dirty="0"/>
              <a:t> </a:t>
            </a:r>
            <a:r>
              <a:rPr lang="fr-FR" sz="1200" dirty="0" err="1"/>
              <a:t>Biomechanics</a:t>
            </a:r>
            <a:r>
              <a:rPr lang="fr-FR" sz="1200" dirty="0"/>
              <a:t>, 2002; 17:345-52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1200" dirty="0" err="1" smtClean="0"/>
              <a:t>Moskowitz</a:t>
            </a:r>
            <a:r>
              <a:rPr lang="fr-FR" sz="1200" dirty="0" smtClean="0"/>
              <a:t> RW, </a:t>
            </a:r>
            <a:r>
              <a:rPr lang="fr-FR" sz="1200" dirty="0" err="1" smtClean="0"/>
              <a:t>Holderbaum</a:t>
            </a:r>
            <a:r>
              <a:rPr lang="fr-FR" sz="1200" dirty="0" smtClean="0"/>
              <a:t> D. </a:t>
            </a:r>
            <a:r>
              <a:rPr lang="fr-FR" sz="1200" dirty="0" err="1" smtClean="0"/>
              <a:t>Clinical</a:t>
            </a:r>
            <a:r>
              <a:rPr lang="fr-FR" sz="1200" dirty="0" smtClean="0"/>
              <a:t> and </a:t>
            </a:r>
            <a:r>
              <a:rPr lang="fr-FR" sz="1200" dirty="0" err="1" smtClean="0"/>
              <a:t>laboratrory</a:t>
            </a:r>
            <a:r>
              <a:rPr lang="fr-FR" sz="1200" dirty="0" smtClean="0"/>
              <a:t> </a:t>
            </a:r>
            <a:r>
              <a:rPr lang="fr-FR" sz="1200" dirty="0" err="1" smtClean="0"/>
              <a:t>findings</a:t>
            </a:r>
            <a:r>
              <a:rPr lang="fr-FR" sz="1200" dirty="0" smtClean="0"/>
              <a:t> in </a:t>
            </a:r>
            <a:r>
              <a:rPr lang="fr-FR" sz="1200" dirty="0" err="1" smtClean="0"/>
              <a:t>osteoathritis</a:t>
            </a:r>
            <a:r>
              <a:rPr lang="fr-FR" sz="1200" dirty="0" smtClean="0"/>
              <a:t>. In: </a:t>
            </a:r>
            <a:r>
              <a:rPr lang="fr-FR" sz="1200" dirty="0" err="1" smtClean="0"/>
              <a:t>Koopman</a:t>
            </a:r>
            <a:r>
              <a:rPr lang="fr-FR" sz="1200" dirty="0" smtClean="0"/>
              <a:t> WJ editor. </a:t>
            </a:r>
            <a:r>
              <a:rPr lang="fr-FR" sz="1200" dirty="0" err="1" smtClean="0"/>
              <a:t>Arthritis</a:t>
            </a:r>
            <a:r>
              <a:rPr lang="fr-FR" sz="1200" dirty="0" smtClean="0"/>
              <a:t> and </a:t>
            </a:r>
            <a:r>
              <a:rPr lang="fr-FR" sz="1200" dirty="0" err="1" smtClean="0"/>
              <a:t>allied</a:t>
            </a:r>
            <a:r>
              <a:rPr lang="fr-FR" sz="1200" dirty="0" smtClean="0"/>
              <a:t> condition. Philadelphia PA: </a:t>
            </a:r>
            <a:r>
              <a:rPr lang="fr-FR" sz="1200" dirty="0" err="1" smtClean="0"/>
              <a:t>Lippincot</a:t>
            </a:r>
            <a:r>
              <a:rPr lang="fr-FR" sz="1200" dirty="0" smtClean="0"/>
              <a:t> William &amp; Wilkins; 2001 p2216-45</a:t>
            </a: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5C73-9A82-594C-91F2-1084B75A83DD}" type="slidenum">
              <a:rPr lang="fr-FR" smtClean="0"/>
              <a:t>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Collocque CMK 27/11/2015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918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988" y="1600200"/>
            <a:ext cx="8365897" cy="4525963"/>
          </a:xfrm>
        </p:spPr>
        <p:txBody>
          <a:bodyPr/>
          <a:lstStyle/>
          <a:p>
            <a:pPr marL="457200" indent="-457200">
              <a:buFont typeface="+mj-lt"/>
              <a:buAutoNum type="arabicPeriod" startAt="14"/>
            </a:pPr>
            <a:r>
              <a:rPr lang="fr-FR" sz="1200" dirty="0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Harte AA, Baxter GD, </a:t>
            </a:r>
            <a:r>
              <a:rPr lang="fr-FR" sz="1200" dirty="0" err="1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Gracey</a:t>
            </a:r>
            <a:r>
              <a:rPr lang="fr-FR" sz="1200" dirty="0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 JH The </a:t>
            </a:r>
            <a:r>
              <a:rPr lang="fr-FR" sz="1200" dirty="0" err="1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efficacy</a:t>
            </a:r>
            <a:r>
              <a:rPr lang="fr-FR" sz="1200" dirty="0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 of traction for back pain: a </a:t>
            </a:r>
            <a:r>
              <a:rPr lang="fr-FR" sz="1200" dirty="0" err="1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systematic</a:t>
            </a:r>
            <a:r>
              <a:rPr lang="fr-FR" sz="1200" dirty="0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 </a:t>
            </a:r>
            <a:r>
              <a:rPr lang="fr-FR" sz="1200" dirty="0" err="1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review</a:t>
            </a:r>
            <a:r>
              <a:rPr lang="fr-FR" sz="1200" dirty="0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 of </a:t>
            </a:r>
            <a:r>
              <a:rPr lang="fr-FR" sz="1200" dirty="0" err="1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randomized</a:t>
            </a:r>
            <a:r>
              <a:rPr lang="fr-FR" sz="1200" dirty="0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 </a:t>
            </a:r>
            <a:r>
              <a:rPr lang="fr-FR" sz="1200" dirty="0" err="1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controlled</a:t>
            </a:r>
            <a:r>
              <a:rPr lang="fr-FR" sz="1200" dirty="0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 trials. </a:t>
            </a:r>
            <a:r>
              <a:rPr lang="fr-FR" sz="1200" dirty="0" err="1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Arch</a:t>
            </a:r>
            <a:r>
              <a:rPr lang="fr-FR" sz="1200" dirty="0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 </a:t>
            </a:r>
            <a:r>
              <a:rPr lang="fr-FR" sz="1200" dirty="0" err="1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Phys</a:t>
            </a:r>
            <a:r>
              <a:rPr lang="fr-FR" sz="1200" dirty="0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 Med </a:t>
            </a:r>
            <a:r>
              <a:rPr lang="fr-FR" sz="1200" dirty="0" err="1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Rehabil</a:t>
            </a:r>
            <a:r>
              <a:rPr lang="fr-FR" sz="1200" dirty="0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. 2003; 84:1542-53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fr-FR" sz="1200" dirty="0" err="1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Koes</a:t>
            </a:r>
            <a:r>
              <a:rPr lang="fr-FR" sz="1200" dirty="0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 BW, Bouter LM. The </a:t>
            </a:r>
            <a:r>
              <a:rPr lang="fr-FR" sz="1200" dirty="0" err="1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effectiveness</a:t>
            </a:r>
            <a:r>
              <a:rPr lang="fr-FR" sz="1200" dirty="0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 of </a:t>
            </a:r>
            <a:r>
              <a:rPr lang="fr-FR" sz="1200" dirty="0" err="1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manual</a:t>
            </a:r>
            <a:r>
              <a:rPr lang="fr-FR" sz="1200" dirty="0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 </a:t>
            </a:r>
            <a:r>
              <a:rPr lang="fr-FR" sz="1200" dirty="0" err="1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therapy</a:t>
            </a:r>
            <a:r>
              <a:rPr lang="fr-FR" sz="1200" dirty="0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, </a:t>
            </a:r>
            <a:r>
              <a:rPr lang="fr-FR" sz="1200" dirty="0" err="1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physiotherapy</a:t>
            </a:r>
            <a:r>
              <a:rPr lang="fr-FR" sz="1200" dirty="0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, and </a:t>
            </a:r>
            <a:r>
              <a:rPr lang="fr-FR" sz="1200" dirty="0" err="1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treatment</a:t>
            </a:r>
            <a:r>
              <a:rPr lang="fr-FR" sz="1200" dirty="0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 by the </a:t>
            </a:r>
            <a:r>
              <a:rPr lang="fr-FR" sz="1200" dirty="0" err="1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general</a:t>
            </a:r>
            <a:r>
              <a:rPr lang="fr-FR" sz="1200" dirty="0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 </a:t>
            </a:r>
            <a:r>
              <a:rPr lang="fr-FR" sz="1200" dirty="0" err="1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practitioner</a:t>
            </a:r>
            <a:r>
              <a:rPr lang="fr-FR" sz="1200" dirty="0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 for </a:t>
            </a:r>
            <a:r>
              <a:rPr lang="fr-FR" sz="1200" dirty="0" err="1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nonspecific</a:t>
            </a:r>
            <a:r>
              <a:rPr lang="fr-FR" sz="1200" dirty="0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 back and neck complaints. A </a:t>
            </a:r>
            <a:r>
              <a:rPr lang="fr-FR" sz="1200" dirty="0" err="1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randomized</a:t>
            </a:r>
            <a:r>
              <a:rPr lang="fr-FR" sz="1200" dirty="0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 </a:t>
            </a:r>
            <a:r>
              <a:rPr lang="fr-FR" sz="1200" dirty="0" err="1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clinical</a:t>
            </a:r>
            <a:r>
              <a:rPr lang="fr-FR" sz="1200" dirty="0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 trial. </a:t>
            </a:r>
            <a:r>
              <a:rPr lang="fr-FR" sz="1200" dirty="0" err="1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Spine</a:t>
            </a:r>
            <a:r>
              <a:rPr lang="fr-FR" sz="1200" dirty="0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, 17(1): 28-35, 1992, </a:t>
            </a:r>
            <a:r>
              <a:rPr lang="fr-FR" sz="1200" dirty="0" err="1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janv</a:t>
            </a:r>
            <a:endParaRPr lang="fr-FR" sz="1200" dirty="0">
              <a:latin typeface="Helvetica" pitchFamily="-111" charset="0"/>
              <a:ea typeface="ＭＳ Ｐゴシック" pitchFamily="-111" charset="-128"/>
              <a:cs typeface="Helvetica" pitchFamily="-111" charset="0"/>
            </a:endParaRPr>
          </a:p>
          <a:p>
            <a:pPr marL="457200" indent="-457200">
              <a:buFont typeface="+mj-lt"/>
              <a:buAutoNum type="arabicPeriod" startAt="14"/>
            </a:pPr>
            <a:r>
              <a:rPr lang="fr-FR" sz="1200" dirty="0" err="1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Sagi</a:t>
            </a:r>
            <a:r>
              <a:rPr lang="fr-FR" sz="1200" dirty="0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 G., </a:t>
            </a:r>
            <a:r>
              <a:rPr lang="fr-FR" sz="1200" dirty="0" err="1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Boudot</a:t>
            </a:r>
            <a:r>
              <a:rPr lang="fr-FR" sz="1200" dirty="0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 P., </a:t>
            </a:r>
            <a:r>
              <a:rPr lang="fr-FR" sz="1200" dirty="0" err="1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Vandeput</a:t>
            </a:r>
            <a:r>
              <a:rPr lang="fr-FR" sz="1200" dirty="0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 D., Méthode Mac </a:t>
            </a:r>
            <a:r>
              <a:rPr lang="fr-FR" sz="1200" dirty="0" err="1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Kenzie</a:t>
            </a:r>
            <a:r>
              <a:rPr lang="fr-FR" sz="1200" dirty="0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: diagnostic et thérapie mécanique du rachis et des extrémités, EMC 26-076-A10, </a:t>
            </a:r>
            <a:r>
              <a:rPr lang="fr-FR" sz="1200" dirty="0" smtClean="0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2011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fr-FR" sz="1200" dirty="0" err="1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Donelson</a:t>
            </a:r>
            <a:r>
              <a:rPr lang="fr-FR" sz="1200" dirty="0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 R., Silva G., Murphy K., </a:t>
            </a:r>
            <a:r>
              <a:rPr lang="fr-FR" sz="1200" dirty="0" err="1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Centralization</a:t>
            </a:r>
            <a:r>
              <a:rPr lang="fr-FR" sz="1200" dirty="0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 </a:t>
            </a:r>
            <a:r>
              <a:rPr lang="fr-FR" sz="1200" dirty="0" err="1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phenomenon</a:t>
            </a:r>
            <a:r>
              <a:rPr lang="fr-FR" sz="1200" dirty="0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. </a:t>
            </a:r>
            <a:r>
              <a:rPr lang="fr-FR" sz="1200" dirty="0" err="1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Its</a:t>
            </a:r>
            <a:r>
              <a:rPr lang="fr-FR" sz="1200" dirty="0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 </a:t>
            </a:r>
            <a:r>
              <a:rPr lang="fr-FR" sz="1200" dirty="0" err="1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usefulnesse</a:t>
            </a:r>
            <a:r>
              <a:rPr lang="fr-FR" sz="1200" dirty="0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 in </a:t>
            </a:r>
            <a:r>
              <a:rPr lang="fr-FR" sz="1200" dirty="0" err="1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evaluation</a:t>
            </a:r>
            <a:r>
              <a:rPr lang="fr-FR" sz="1200" dirty="0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 an </a:t>
            </a:r>
            <a:r>
              <a:rPr lang="fr-FR" sz="1200" dirty="0" err="1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treating</a:t>
            </a:r>
            <a:r>
              <a:rPr lang="fr-FR" sz="1200" dirty="0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 </a:t>
            </a:r>
            <a:r>
              <a:rPr lang="fr-FR" sz="1200" dirty="0" err="1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reffered</a:t>
            </a:r>
            <a:r>
              <a:rPr lang="fr-FR" sz="1200" dirty="0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 pain. </a:t>
            </a:r>
            <a:r>
              <a:rPr lang="fr-FR" sz="1200" dirty="0" err="1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Spine</a:t>
            </a:r>
            <a:r>
              <a:rPr lang="fr-FR" sz="1200" dirty="0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; Mar; 3:211-3, </a:t>
            </a:r>
            <a:r>
              <a:rPr lang="fr-FR" sz="1200" dirty="0" smtClean="0">
                <a:latin typeface="Helvetica" pitchFamily="-111" charset="0"/>
                <a:ea typeface="ＭＳ Ｐゴシック" pitchFamily="-111" charset="-128"/>
                <a:cs typeface="Helvetica" pitchFamily="-111" charset="0"/>
              </a:rPr>
              <a:t>1990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en-US" sz="1200" dirty="0"/>
              <a:t>CYNAN L. et </a:t>
            </a:r>
            <a:r>
              <a:rPr lang="en-US" sz="1200" dirty="0" err="1"/>
              <a:t>coll.a</a:t>
            </a:r>
            <a:r>
              <a:rPr lang="en-US" sz="1200" dirty="0"/>
              <a:t> </a:t>
            </a:r>
            <a:r>
              <a:rPr lang="en-US" sz="1200" dirty="0" err="1"/>
              <a:t>randomised</a:t>
            </a:r>
            <a:r>
              <a:rPr lang="en-US" sz="1200" dirty="0"/>
              <a:t> controlled study examining the short terms effects of SCS treatment on quantitative sensory measures at digitally tender points in the low back, CONRDD, Australia, </a:t>
            </a:r>
            <a:r>
              <a:rPr lang="en-US" sz="1200" dirty="0" smtClean="0"/>
              <a:t>2010</a:t>
            </a:r>
          </a:p>
          <a:p>
            <a:pPr marL="457200" indent="-457200">
              <a:buFont typeface="+mj-lt"/>
              <a:buAutoNum type="arabicPeriod" startAt="14"/>
            </a:pPr>
            <a:r>
              <a:rPr lang="en-US" sz="1200" dirty="0"/>
              <a:t>Vernon H1, Schneider M Chiropractic management of </a:t>
            </a:r>
            <a:r>
              <a:rPr lang="en-US" sz="1200" dirty="0" err="1"/>
              <a:t>myofascial</a:t>
            </a:r>
            <a:r>
              <a:rPr lang="en-US" sz="1200" dirty="0"/>
              <a:t> trigger points and </a:t>
            </a:r>
            <a:r>
              <a:rPr lang="en-US" sz="1200" dirty="0" err="1"/>
              <a:t>myofascial</a:t>
            </a:r>
            <a:r>
              <a:rPr lang="en-US" sz="1200" dirty="0"/>
              <a:t> pain syndrome: a systematic review of the literature. J Manipulative Physiol Ther. 2009 Jan;32(1):14-24. </a:t>
            </a:r>
            <a:r>
              <a:rPr lang="en-US" sz="1200" dirty="0" err="1"/>
              <a:t>doi</a:t>
            </a:r>
            <a:r>
              <a:rPr lang="en-US" sz="1200" dirty="0"/>
              <a:t>: 10.1016/j.jmpt.</a:t>
            </a:r>
            <a:r>
              <a:rPr lang="en-US" sz="1200" dirty="0" smtClean="0"/>
              <a:t>2008.06.012</a:t>
            </a:r>
          </a:p>
          <a:p>
            <a:pPr marL="457200" indent="-457200">
              <a:buFont typeface="+mj-lt"/>
              <a:buAutoNum type="arabicPeriod" startAt="14"/>
            </a:pPr>
            <a:endParaRPr lang="fr-FR" sz="1200" dirty="0"/>
          </a:p>
          <a:p>
            <a:pPr marL="457200" indent="-457200">
              <a:buFont typeface="+mj-lt"/>
              <a:buAutoNum type="arabicPeriod" startAt="14"/>
            </a:pPr>
            <a:endParaRPr lang="fr-FR" sz="1200" dirty="0"/>
          </a:p>
          <a:p>
            <a:pPr marL="457200" indent="-457200">
              <a:buFont typeface="+mj-lt"/>
              <a:buAutoNum type="arabicPeriod" startAt="14"/>
            </a:pPr>
            <a:endParaRPr lang="fr-FR" sz="1200" dirty="0">
              <a:latin typeface="Helvetica" pitchFamily="-111" charset="0"/>
              <a:ea typeface="ＭＳ Ｐゴシック" pitchFamily="-111" charset="-128"/>
              <a:cs typeface="Helvetica" pitchFamily="-111" charset="0"/>
            </a:endParaRPr>
          </a:p>
          <a:p>
            <a:pPr marL="457200" indent="-457200">
              <a:buFont typeface="+mj-lt"/>
              <a:buAutoNum type="arabicPeriod" startAt="14"/>
            </a:pPr>
            <a:endParaRPr lang="fr-FR" sz="1200" dirty="0">
              <a:latin typeface="Helvetica" pitchFamily="-111" charset="0"/>
              <a:ea typeface="ＭＳ Ｐゴシック" pitchFamily="-111" charset="-128"/>
              <a:cs typeface="Helvetica" pitchFamily="-111" charset="0"/>
            </a:endParaRPr>
          </a:p>
          <a:p>
            <a:pPr marL="457200" indent="-457200">
              <a:buFont typeface="+mj-lt"/>
              <a:buAutoNum type="arabicPeriod" startAt="14"/>
            </a:pPr>
            <a:endParaRPr lang="fr-FR" sz="12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 startAt="14"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5C73-9A82-594C-91F2-1084B75A83DD}" type="slidenum">
              <a:rPr lang="fr-FR" smtClean="0"/>
              <a:t>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Collocque CMK 27/11/2015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555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1- Arthrose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988" y="1600200"/>
            <a:ext cx="8132762" cy="4525963"/>
          </a:xfrm>
        </p:spPr>
        <p:txBody>
          <a:bodyPr/>
          <a:lstStyle/>
          <a:p>
            <a:r>
              <a:rPr lang="fr-FR" dirty="0" smtClean="0"/>
              <a:t>Altération focales du cartilage articulaire avec modification de l’os sous </a:t>
            </a:r>
            <a:r>
              <a:rPr lang="fr-FR" dirty="0" err="1" smtClean="0"/>
              <a:t>chondral</a:t>
            </a:r>
            <a:r>
              <a:rPr lang="fr-FR" dirty="0" smtClean="0"/>
              <a:t> et de la synoviale</a:t>
            </a:r>
            <a:endParaRPr lang="fr-FR" dirty="0"/>
          </a:p>
          <a:p>
            <a:pPr lvl="1"/>
            <a:r>
              <a:rPr lang="fr-FR" dirty="0"/>
              <a:t>Arthrose articulaire postérieure : ostéophyte, pincement, vide intra-articulaire, kyste synovial</a:t>
            </a:r>
          </a:p>
          <a:p>
            <a:pPr lvl="1"/>
            <a:r>
              <a:rPr lang="fr-FR" dirty="0"/>
              <a:t>Discarthrose : pincement, </a:t>
            </a:r>
            <a:r>
              <a:rPr lang="fr-FR" dirty="0" err="1"/>
              <a:t>ostéocondensation</a:t>
            </a:r>
            <a:r>
              <a:rPr lang="fr-FR" dirty="0"/>
              <a:t>, ostéophytes</a:t>
            </a:r>
          </a:p>
          <a:p>
            <a:endParaRPr lang="fr-FR" dirty="0"/>
          </a:p>
          <a:p>
            <a:r>
              <a:rPr lang="fr-FR" dirty="0" smtClean="0"/>
              <a:t>Favoriserait l’arrêt du mouvement</a:t>
            </a:r>
          </a:p>
          <a:p>
            <a:endParaRPr lang="fr-FR" dirty="0" smtClean="0"/>
          </a:p>
          <a:p>
            <a:r>
              <a:rPr lang="fr-FR" dirty="0" smtClean="0"/>
              <a:t>Quel </a:t>
            </a:r>
            <a:r>
              <a:rPr lang="fr-FR" dirty="0"/>
              <a:t>modèle scientifique </a:t>
            </a:r>
            <a:r>
              <a:rPr lang="fr-FR" dirty="0" smtClean="0"/>
              <a:t>pour quelle pratique ?</a:t>
            </a:r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5C73-9A82-594C-91F2-1084B75A83DD}" type="slidenum">
              <a:rPr lang="fr-FR" smtClean="0"/>
              <a:t>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Collocque CMK 27/11/2015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6950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2- Prévalence arthrose articulaire postérieure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988" y="1600200"/>
            <a:ext cx="8175095" cy="4525963"/>
          </a:xfrm>
        </p:spPr>
        <p:txBody>
          <a:bodyPr/>
          <a:lstStyle/>
          <a:p>
            <a:r>
              <a:rPr lang="fr-FR" dirty="0" smtClean="0"/>
              <a:t>Arthrose </a:t>
            </a:r>
            <a:r>
              <a:rPr lang="fr-FR" dirty="0" err="1" smtClean="0"/>
              <a:t>facettaire</a:t>
            </a:r>
            <a:r>
              <a:rPr lang="fr-FR" dirty="0" smtClean="0"/>
              <a:t> prédomine à l’étage L4/</a:t>
            </a:r>
            <a:r>
              <a:rPr lang="fr-FR" dirty="0" smtClean="0"/>
              <a:t>L5 chez plus </a:t>
            </a:r>
            <a:r>
              <a:rPr lang="fr-FR" dirty="0" smtClean="0"/>
              <a:t>de 50% avant 30 ans sur une étude cadavérique (3)</a:t>
            </a:r>
          </a:p>
          <a:p>
            <a:endParaRPr lang="fr-FR" dirty="0" smtClean="0"/>
          </a:p>
          <a:p>
            <a:r>
              <a:rPr lang="fr-FR" dirty="0" smtClean="0"/>
              <a:t>Présence d’arthrose sur bilan radiologique</a:t>
            </a:r>
            <a:br>
              <a:rPr lang="fr-FR" dirty="0" smtClean="0"/>
            </a:br>
            <a:r>
              <a:rPr lang="fr-FR" dirty="0" smtClean="0"/>
              <a:t>24</a:t>
            </a:r>
            <a:r>
              <a:rPr lang="fr-FR" dirty="0" smtClean="0"/>
              <a:t>% avant 40 ans, 89% 60-69 ans,</a:t>
            </a:r>
            <a:br>
              <a:rPr lang="fr-FR" dirty="0" smtClean="0"/>
            </a:br>
            <a:r>
              <a:rPr lang="fr-FR" dirty="0" smtClean="0"/>
              <a:t>Pas de différence entre homme femme</a:t>
            </a:r>
            <a:r>
              <a:rPr lang="fr-FR" dirty="0"/>
              <a:t> </a:t>
            </a:r>
            <a:r>
              <a:rPr lang="fr-FR" dirty="0" smtClean="0"/>
              <a:t>(4)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5C73-9A82-594C-91F2-1084B75A83DD}" type="slidenum">
              <a:rPr lang="fr-FR" smtClean="0"/>
              <a:t>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Collocque CMK 27/11/2015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485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8" y="220663"/>
            <a:ext cx="7243762" cy="1017587"/>
          </a:xfrm>
        </p:spPr>
        <p:txBody>
          <a:bodyPr/>
          <a:lstStyle/>
          <a:p>
            <a:r>
              <a:rPr lang="fr-FR" dirty="0" smtClean="0"/>
              <a:t>2- Prévalence de la discarthrose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988" y="1600200"/>
            <a:ext cx="8111595" cy="4525963"/>
          </a:xfrm>
        </p:spPr>
        <p:txBody>
          <a:bodyPr/>
          <a:lstStyle/>
          <a:p>
            <a:r>
              <a:rPr lang="fr-FR" dirty="0" smtClean="0"/>
              <a:t>Série </a:t>
            </a:r>
            <a:r>
              <a:rPr lang="fr-FR" dirty="0" err="1" smtClean="0"/>
              <a:t>autopsique</a:t>
            </a:r>
            <a:r>
              <a:rPr lang="fr-FR" dirty="0" smtClean="0"/>
              <a:t> 4253 cas (5)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à 49 ans, 60% des femmes et 80% hommes</a:t>
            </a:r>
            <a:br>
              <a:rPr lang="fr-FR" dirty="0" smtClean="0"/>
            </a:br>
            <a:r>
              <a:rPr lang="fr-FR" dirty="0" smtClean="0"/>
              <a:t>à 79 ans, 95</a:t>
            </a:r>
            <a:r>
              <a:rPr lang="fr-FR" dirty="0" smtClean="0"/>
              <a:t>% sans différence selon le sexe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Etude observationnelle 286H et 299F plus de 50 ans, moyenne 65,3 </a:t>
            </a:r>
            <a:r>
              <a:rPr lang="fr-FR" dirty="0"/>
              <a:t>ans (6) </a:t>
            </a:r>
            <a:endParaRPr lang="fr-FR" dirty="0" smtClean="0"/>
          </a:p>
          <a:p>
            <a:endParaRPr lang="fr-FR" dirty="0" smtClean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739177"/>
              </p:ext>
            </p:extLst>
          </p:nvPr>
        </p:nvGraphicFramePr>
        <p:xfrm>
          <a:off x="740834" y="4213553"/>
          <a:ext cx="734483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416"/>
                <a:gridCol w="1767417"/>
                <a:gridCol w="1799166"/>
                <a:gridCol w="16298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Prévalence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Hommes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Femmes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Etage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Ostéophyte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97%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91%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L3-L4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Pincement discal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61%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67%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L2-L3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Ostéocondensation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58%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43%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L2-L3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5C73-9A82-594C-91F2-1084B75A83DD}" type="slidenum">
              <a:rPr lang="fr-FR" smtClean="0"/>
              <a:t>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Collocque CMK 27/11/2015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112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7" y="220663"/>
            <a:ext cx="7233179" cy="1017587"/>
          </a:xfrm>
        </p:spPr>
        <p:txBody>
          <a:bodyPr/>
          <a:lstStyle/>
          <a:p>
            <a:r>
              <a:rPr lang="fr-FR" dirty="0" smtClean="0"/>
              <a:t>3- Arthrose vertébrale et douleur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987" y="1600200"/>
            <a:ext cx="8343015" cy="4525963"/>
          </a:xfrm>
        </p:spPr>
        <p:txBody>
          <a:bodyPr/>
          <a:lstStyle/>
          <a:p>
            <a:r>
              <a:rPr lang="fr-FR" dirty="0" smtClean="0"/>
              <a:t>Les radiographies de sujets de même âge ne permettent pas distinguer les sujets qui souffrent de ceux qui ne souffrent pas. (7)</a:t>
            </a:r>
          </a:p>
          <a:p>
            <a:r>
              <a:rPr lang="fr-FR" dirty="0" smtClean="0"/>
              <a:t>Un pincement discal est associé significativement à une lombalgie dans le passé (OR:2,1) et l’an passé (OR:1,7)</a:t>
            </a:r>
            <a:br>
              <a:rPr lang="fr-FR" dirty="0" smtClean="0"/>
            </a:br>
            <a:r>
              <a:rPr lang="fr-FR" dirty="0" smtClean="0"/>
              <a:t>Pas d’association entre ostéophyte ou </a:t>
            </a:r>
            <a:r>
              <a:rPr lang="fr-FR" dirty="0" err="1" smtClean="0"/>
              <a:t>ostéocondensation</a:t>
            </a:r>
            <a:r>
              <a:rPr lang="fr-FR" dirty="0" smtClean="0"/>
              <a:t> et lombalgie</a:t>
            </a:r>
          </a:p>
          <a:p>
            <a:endParaRPr lang="fr-FR" dirty="0"/>
          </a:p>
          <a:p>
            <a:r>
              <a:rPr lang="fr-FR" dirty="0"/>
              <a:t>Difficulté à identifier « Qu’est-ce qui fait mal? »(8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r>
              <a:rPr lang="fr-FR" dirty="0" smtClean="0"/>
              <a:t>Intérêt de la méthode McKenzie et de la prophylaxie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5C73-9A82-594C-91F2-1084B75A83DD}" type="slidenum">
              <a:rPr lang="fr-FR" smtClean="0"/>
              <a:t>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Collocque CMK 27/11/2015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685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987" y="220663"/>
            <a:ext cx="7190845" cy="1017587"/>
          </a:xfrm>
        </p:spPr>
        <p:txBody>
          <a:bodyPr/>
          <a:lstStyle/>
          <a:p>
            <a:r>
              <a:rPr lang="fr-FR" dirty="0" smtClean="0"/>
              <a:t>3- Arthrose postérieure </a:t>
            </a:r>
            <a:r>
              <a:rPr lang="fr-FR" dirty="0"/>
              <a:t>et douleur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988" y="1600200"/>
            <a:ext cx="8143345" cy="4525963"/>
          </a:xfrm>
        </p:spPr>
        <p:txBody>
          <a:bodyPr/>
          <a:lstStyle/>
          <a:p>
            <a:r>
              <a:rPr lang="fr-FR" dirty="0" smtClean="0"/>
              <a:t>La prévalence de l’arthrose articulaire postérieure n’est pas différente chez les lombalgiques et sujets indemnes, quels que soient l’âge, le sexe ou </a:t>
            </a:r>
            <a:r>
              <a:rPr lang="fr-FR" dirty="0"/>
              <a:t>l’IMC (3)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La présence d’une discarthrose sévère quel qu’en soit l’étage était associée significativement à l’existence de lombalgies chroniques, contrairement à l’arthrose articulaire postérieure (9)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5C73-9A82-594C-91F2-1084B75A83DD}" type="slidenum">
              <a:rPr lang="fr-FR" smtClean="0"/>
              <a:t>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Collocque CMK 27/11/2015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559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4- Obésité, arthrose et lombalgie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4405" y="1600200"/>
            <a:ext cx="8259762" cy="4525963"/>
          </a:xfrm>
        </p:spPr>
        <p:txBody>
          <a:bodyPr/>
          <a:lstStyle/>
          <a:p>
            <a:r>
              <a:rPr lang="fr-FR" dirty="0" smtClean="0"/>
              <a:t>L’obésité est un facteur de risque pour les articulations portantes mais aussi pour l’arthrose </a:t>
            </a:r>
            <a:r>
              <a:rPr lang="fr-FR" dirty="0"/>
              <a:t>digitale </a:t>
            </a:r>
            <a:r>
              <a:rPr lang="fr-FR" dirty="0" smtClean="0"/>
              <a:t>(10)</a:t>
            </a:r>
            <a:endParaRPr lang="fr-FR" dirty="0"/>
          </a:p>
          <a:p>
            <a:r>
              <a:rPr lang="fr-FR" dirty="0" smtClean="0"/>
              <a:t>Stress mécanique</a:t>
            </a:r>
          </a:p>
          <a:p>
            <a:pPr lvl="1"/>
            <a:r>
              <a:rPr lang="fr-FR" dirty="0" smtClean="0"/>
              <a:t>Anomalie de comportement des </a:t>
            </a:r>
            <a:r>
              <a:rPr lang="fr-FR" dirty="0" err="1" smtClean="0"/>
              <a:t>chondrocytes</a:t>
            </a:r>
            <a:r>
              <a:rPr lang="fr-FR" dirty="0" smtClean="0"/>
              <a:t> et ostéoblastes</a:t>
            </a:r>
          </a:p>
          <a:p>
            <a:pPr lvl="1"/>
            <a:r>
              <a:rPr lang="fr-FR" dirty="0" smtClean="0"/>
              <a:t>Augmentation des médiateurs </a:t>
            </a:r>
            <a:r>
              <a:rPr lang="fr-FR" dirty="0" err="1" smtClean="0"/>
              <a:t>prodégradatifs</a:t>
            </a:r>
            <a:endParaRPr lang="fr-FR" dirty="0" smtClean="0"/>
          </a:p>
          <a:p>
            <a:pPr lvl="1"/>
            <a:r>
              <a:rPr lang="fr-FR" dirty="0" smtClean="0"/>
              <a:t>Inhibition de la matrice parfois précédée par des médiateurs pro-inflammatoires dans l’os sous </a:t>
            </a:r>
            <a:r>
              <a:rPr lang="fr-FR" dirty="0" err="1" smtClean="0"/>
              <a:t>chondral</a:t>
            </a:r>
            <a:endParaRPr lang="fr-FR" dirty="0" smtClean="0"/>
          </a:p>
          <a:p>
            <a:r>
              <a:rPr lang="fr-FR" dirty="0" smtClean="0"/>
              <a:t>La diminution de la masse grasse est plus associée à l’amélioration des symptômes que la perte de poids</a:t>
            </a:r>
          </a:p>
          <a:p>
            <a:pPr lvl="1"/>
            <a:r>
              <a:rPr lang="fr-FR" dirty="0" smtClean="0"/>
              <a:t>Cytokines : médiateurs systémiques produits par les adipocytes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5C73-9A82-594C-91F2-1084B75A83DD}" type="slidenum">
              <a:rPr lang="fr-FR" smtClean="0"/>
              <a:t>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Collocque CMK 27/11/2015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470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4- Obésité</a:t>
            </a:r>
            <a:r>
              <a:rPr lang="fr-FR" dirty="0"/>
              <a:t>, arthrose et lombalgie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4988" y="1600200"/>
            <a:ext cx="8333845" cy="4525963"/>
          </a:xfrm>
        </p:spPr>
        <p:txBody>
          <a:bodyPr/>
          <a:lstStyle/>
          <a:p>
            <a:r>
              <a:rPr lang="fr-FR" dirty="0" smtClean="0"/>
              <a:t>Effets </a:t>
            </a:r>
            <a:r>
              <a:rPr lang="fr-FR" dirty="0"/>
              <a:t>indirects </a:t>
            </a:r>
          </a:p>
          <a:p>
            <a:pPr lvl="1"/>
            <a:r>
              <a:rPr lang="fr-FR" dirty="0" smtClean="0"/>
              <a:t>Diabète : </a:t>
            </a:r>
            <a:r>
              <a:rPr lang="fr-FR" dirty="0" err="1" smtClean="0"/>
              <a:t>Advance</a:t>
            </a:r>
            <a:r>
              <a:rPr lang="fr-FR" dirty="0" smtClean="0"/>
              <a:t> </a:t>
            </a:r>
            <a:r>
              <a:rPr lang="fr-FR" dirty="0" err="1" smtClean="0"/>
              <a:t>Gycation</a:t>
            </a:r>
            <a:r>
              <a:rPr lang="fr-FR" dirty="0" smtClean="0"/>
              <a:t> End </a:t>
            </a:r>
            <a:r>
              <a:rPr lang="fr-FR" dirty="0" err="1" smtClean="0"/>
              <a:t>product</a:t>
            </a:r>
            <a:endParaRPr lang="fr-FR" dirty="0" smtClean="0"/>
          </a:p>
          <a:p>
            <a:pPr lvl="1"/>
            <a:r>
              <a:rPr lang="fr-FR" dirty="0" smtClean="0"/>
              <a:t>Athérosclérose : altération de la vascularisation de l’os sous </a:t>
            </a:r>
            <a:r>
              <a:rPr lang="fr-FR" dirty="0" err="1" smtClean="0"/>
              <a:t>chondral</a:t>
            </a:r>
            <a:endParaRPr lang="fr-FR" dirty="0" smtClean="0"/>
          </a:p>
          <a:p>
            <a:pPr lvl="1"/>
            <a:endParaRPr lang="fr-FR" dirty="0"/>
          </a:p>
          <a:p>
            <a:r>
              <a:rPr lang="fr-FR" dirty="0" smtClean="0"/>
              <a:t>Etude lombalgie et IMC</a:t>
            </a:r>
            <a:r>
              <a:rPr lang="fr-FR" dirty="0"/>
              <a:t> </a:t>
            </a:r>
            <a:r>
              <a:rPr lang="fr-FR" dirty="0" smtClean="0"/>
              <a:t>sur 18000 sujets, faible corrélation entre lombalgie et poids</a:t>
            </a:r>
            <a:r>
              <a:rPr lang="fr-FR" dirty="0"/>
              <a:t> </a:t>
            </a:r>
            <a:r>
              <a:rPr lang="fr-FR" dirty="0" smtClean="0"/>
              <a:t>(11)</a:t>
            </a:r>
            <a:endParaRPr lang="fr-FR" dirty="0"/>
          </a:p>
          <a:p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25C73-9A82-594C-91F2-1084B75A83DD}" type="slidenum">
              <a:rPr lang="fr-FR" smtClean="0"/>
              <a:t>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Collocque CMK 27/11/2015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246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PT ITMP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ITMP.thmx</Template>
  <TotalTime>12188</TotalTime>
  <Words>1560</Words>
  <Application>Microsoft Macintosh PowerPoint</Application>
  <PresentationFormat>Présentation à l'écran (4:3)</PresentationFormat>
  <Paragraphs>200</Paragraphs>
  <Slides>23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PPT ITMP</vt:lpstr>
      <vt:lpstr>Arthrose et lombalgie,  existe-t-il un lien ?</vt:lpstr>
      <vt:lpstr>1- Lombalgie</vt:lpstr>
      <vt:lpstr>1- Arthrose</vt:lpstr>
      <vt:lpstr>2- Prévalence arthrose articulaire postérieure</vt:lpstr>
      <vt:lpstr>2- Prévalence de la discarthrose</vt:lpstr>
      <vt:lpstr>3- Arthrose vertébrale et douleur ?</vt:lpstr>
      <vt:lpstr>3- Arthrose postérieure et douleur ?</vt:lpstr>
      <vt:lpstr>4- Obésité, arthrose et lombalgie</vt:lpstr>
      <vt:lpstr>4- Obésité, arthrose et lombalgie</vt:lpstr>
      <vt:lpstr>5- Facteurs de risque de l’arthrose</vt:lpstr>
      <vt:lpstr>6- Un autre modèle ?</vt:lpstr>
      <vt:lpstr>6- Traitements</vt:lpstr>
      <vt:lpstr>6- Traitements</vt:lpstr>
      <vt:lpstr>« Libérer » par les techniques articulaires</vt:lpstr>
      <vt:lpstr>Mouvements mécanique selon les principes de McKenzie</vt:lpstr>
      <vt:lpstr>Traitement rééducatif Place de l’auto-traitement +++</vt:lpstr>
      <vt:lpstr>Traitement du conjonctif </vt:lpstr>
      <vt:lpstr>« Libérer » par les techniques de strain</vt:lpstr>
      <vt:lpstr>« Libérer » par les techniques de triggers</vt:lpstr>
      <vt:lpstr>« Libérer » par les techniques de levées de tension</vt:lpstr>
      <vt:lpstr>Conclusion</vt:lpstr>
      <vt:lpstr>Bibliographie </vt:lpstr>
      <vt:lpstr>Présentation PowerPoint</vt:lpstr>
    </vt:vector>
  </TitlesOfParts>
  <Company>ITMP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XAVIER DUFOUR</dc:creator>
  <cp:lastModifiedBy>XAVIER DUFOUR</cp:lastModifiedBy>
  <cp:revision>62</cp:revision>
  <dcterms:created xsi:type="dcterms:W3CDTF">2015-09-26T07:50:11Z</dcterms:created>
  <dcterms:modified xsi:type="dcterms:W3CDTF">2015-11-21T22:07:38Z</dcterms:modified>
</cp:coreProperties>
</file>